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71" r:id="rId11"/>
    <p:sldId id="273" r:id="rId12"/>
    <p:sldId id="272" r:id="rId13"/>
    <p:sldId id="264" r:id="rId14"/>
    <p:sldId id="274" r:id="rId15"/>
    <p:sldId id="266" r:id="rId16"/>
    <p:sldId id="27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8" autoAdjust="0"/>
  </p:normalViewPr>
  <p:slideViewPr>
    <p:cSldViewPr snapToGrid="0" snapToObjects="1">
      <p:cViewPr>
        <p:scale>
          <a:sx n="112" d="100"/>
          <a:sy n="112" d="100"/>
        </p:scale>
        <p:origin x="-896" y="-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67ED-4E03-604F-AAD1-A03B89A5557C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A06CB-A15B-2F41-BA1E-D33D765E7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6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408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3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3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408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408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3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0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408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4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3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6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4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8909"/>
            <a:ext cx="8229600" cy="290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7EB6-8EB2-2A42-9BC7-39760FFA9633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98C3F-B953-FB42-A983-0EECFAB8EA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161925" y="6510339"/>
            <a:ext cx="9350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A8E6ACA-63F3-FE45-ABEF-33AFA1451629}" type="datetime1">
              <a:rPr lang="en-US" smtClean="0"/>
              <a:pPr>
                <a:defRPr/>
              </a:pPr>
              <a:t>20/09/16</a:t>
            </a:fld>
            <a:endParaRPr lang="en-US" dirty="0"/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067677" y="6510339"/>
            <a:ext cx="7921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Page </a:t>
            </a:r>
            <a:fld id="{1190CE32-A097-894A-9C11-71B137F615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fik 9" descr="uzh_logo_e_pos_grau_1mm.t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87044"/>
            <a:ext cx="203358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7" y="212457"/>
            <a:ext cx="13366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66300"/>
            <a:ext cx="7343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9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7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arsel.org/SIG/IS/workshops/10-IS-Workshop/index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8869"/>
            <a:ext cx="5811812" cy="1102519"/>
          </a:xfrm>
        </p:spPr>
        <p:txBody>
          <a:bodyPr/>
          <a:lstStyle/>
          <a:p>
            <a:r>
              <a:rPr lang="en-US" dirty="0" smtClean="0"/>
              <a:t>ASD Mobile Interface </a:t>
            </a:r>
            <a:r>
              <a:rPr lang="en-US" dirty="0" smtClean="0"/>
              <a:t>- Kickoff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976" y="2565700"/>
            <a:ext cx="6400800" cy="1314450"/>
          </a:xfrm>
        </p:spPr>
        <p:txBody>
          <a:bodyPr/>
          <a:lstStyle/>
          <a:p>
            <a:r>
              <a:rPr lang="en-US" dirty="0" smtClean="0"/>
              <a:t>2016, UZH</a:t>
            </a:r>
          </a:p>
          <a:p>
            <a:endParaRPr lang="en-US" dirty="0"/>
          </a:p>
          <a:p>
            <a:r>
              <a:rPr lang="en-US" dirty="0" smtClean="0"/>
              <a:t>A. Hueni (UZH)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73" y="1077329"/>
            <a:ext cx="2588029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829"/>
            <a:ext cx="8229600" cy="857250"/>
          </a:xfrm>
        </p:spPr>
        <p:txBody>
          <a:bodyPr/>
          <a:lstStyle/>
          <a:p>
            <a:r>
              <a:rPr lang="en-US" dirty="0" smtClean="0"/>
              <a:t>Product Validation / Calibration</a:t>
            </a:r>
            <a:endParaRPr lang="en-US" dirty="0"/>
          </a:p>
        </p:txBody>
      </p:sp>
      <p:pic>
        <p:nvPicPr>
          <p:cNvPr id="3" name="Picture 2" descr="hueni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6" y="809929"/>
            <a:ext cx="5057480" cy="42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Field Spectroscopy</a:t>
            </a:r>
            <a:endParaRPr lang="en-US" dirty="0"/>
          </a:p>
        </p:txBody>
      </p:sp>
      <p:pic>
        <p:nvPicPr>
          <p:cNvPr id="4" name="Picture 95" descr="IMG_18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441575"/>
            <a:ext cx="120967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2"/>
          <p:cNvSpPr>
            <a:spLocks noChangeShapeType="1"/>
          </p:cNvSpPr>
          <p:nvPr/>
        </p:nvSpPr>
        <p:spPr bwMode="auto">
          <a:xfrm flipV="1">
            <a:off x="1533525" y="2890838"/>
            <a:ext cx="1044575" cy="47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114"/>
          <p:cNvSpPr txBox="1">
            <a:spLocks noChangeArrowheads="1"/>
          </p:cNvSpPr>
          <p:nvPr/>
        </p:nvSpPr>
        <p:spPr bwMode="auto">
          <a:xfrm>
            <a:off x="2484438" y="3211513"/>
            <a:ext cx="15462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>
                <a:cs typeface="Times New Roman" charset="0"/>
              </a:rPr>
              <a:t>Instrument</a:t>
            </a:r>
          </a:p>
        </p:txBody>
      </p:sp>
      <p:pic>
        <p:nvPicPr>
          <p:cNvPr id="7" name="Picture 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92375"/>
            <a:ext cx="4889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5"/>
          <p:cNvSpPr txBox="1">
            <a:spLocks noChangeArrowheads="1"/>
          </p:cNvSpPr>
          <p:nvPr/>
        </p:nvSpPr>
        <p:spPr bwMode="auto">
          <a:xfrm>
            <a:off x="3325813" y="2654300"/>
            <a:ext cx="1128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 i="1"/>
              <a:t>Spectral data</a:t>
            </a:r>
          </a:p>
          <a:p>
            <a:pPr eaLnBrk="1" hangingPunct="1"/>
            <a:endParaRPr lang="en-US" sz="1200" i="1"/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1533525" y="2671763"/>
            <a:ext cx="1042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 i="1"/>
              <a:t>Radiance</a:t>
            </a:r>
            <a:endParaRPr lang="en-US" sz="1200" i="1"/>
          </a:p>
        </p:txBody>
      </p:sp>
      <p:cxnSp>
        <p:nvCxnSpPr>
          <p:cNvPr id="10" name="AutoShape 166"/>
          <p:cNvCxnSpPr>
            <a:cxnSpLocks noChangeShapeType="1"/>
            <a:endCxn id="8" idx="3"/>
          </p:cNvCxnSpPr>
          <p:nvPr/>
        </p:nvCxnSpPr>
        <p:spPr bwMode="auto">
          <a:xfrm flipV="1">
            <a:off x="3462338" y="2884488"/>
            <a:ext cx="992187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532313" y="2422525"/>
            <a:ext cx="1047750" cy="952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200" dirty="0">
                <a:cs typeface="Arial" charset="0"/>
              </a:rPr>
              <a:t>Data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Pre-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Processing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156325" y="2419350"/>
            <a:ext cx="1047750" cy="952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200" dirty="0">
                <a:cs typeface="Arial" charset="0"/>
              </a:rPr>
              <a:t>Data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Analysis</a:t>
            </a:r>
          </a:p>
        </p:txBody>
      </p:sp>
      <p:cxnSp>
        <p:nvCxnSpPr>
          <p:cNvPr id="13" name="AutoShape 166"/>
          <p:cNvCxnSpPr>
            <a:cxnSpLocks noChangeShapeType="1"/>
            <a:stCxn id="11" idx="6"/>
            <a:endCxn id="12" idx="2"/>
          </p:cNvCxnSpPr>
          <p:nvPr/>
        </p:nvCxnSpPr>
        <p:spPr bwMode="auto">
          <a:xfrm flipV="1">
            <a:off x="5580063" y="2895600"/>
            <a:ext cx="57626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66"/>
          <p:cNvCxnSpPr>
            <a:cxnSpLocks noChangeShapeType="1"/>
          </p:cNvCxnSpPr>
          <p:nvPr/>
        </p:nvCxnSpPr>
        <p:spPr bwMode="auto">
          <a:xfrm flipV="1">
            <a:off x="7205663" y="2881313"/>
            <a:ext cx="57626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7956550" y="2711450"/>
            <a:ext cx="8016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Result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08400" y="1555750"/>
            <a:ext cx="3696383" cy="2087563"/>
          </a:xfrm>
          <a:prstGeom prst="rect">
            <a:avLst/>
          </a:prstGeom>
          <a:noFill/>
          <a:ln w="38100">
            <a:solidFill>
              <a:srgbClr val="3062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840163" y="1695450"/>
            <a:ext cx="19780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Spectral Database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38" y="3924428"/>
            <a:ext cx="941751" cy="6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Ziel</a:t>
            </a:r>
            <a:r>
              <a:rPr lang="en-US" dirty="0"/>
              <a:t> der </a:t>
            </a:r>
            <a:r>
              <a:rPr lang="en-US" dirty="0" err="1"/>
              <a:t>Arbeit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3376"/>
            <a:ext cx="5054730" cy="301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484074"/>
            <a:ext cx="3543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7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Spectroradiometer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4492" y="2097652"/>
            <a:ext cx="3185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Operating principles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Collecting spectra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Loading data into SPECCHIO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Spectral and metadata check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8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Field Spectroscopy</a:t>
            </a:r>
            <a:endParaRPr lang="en-US" dirty="0"/>
          </a:p>
        </p:txBody>
      </p:sp>
      <p:pic>
        <p:nvPicPr>
          <p:cNvPr id="4" name="Picture 95" descr="IMG_18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441575"/>
            <a:ext cx="120967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2"/>
          <p:cNvSpPr>
            <a:spLocks noChangeShapeType="1"/>
          </p:cNvSpPr>
          <p:nvPr/>
        </p:nvSpPr>
        <p:spPr bwMode="auto">
          <a:xfrm flipV="1">
            <a:off x="1533525" y="2890838"/>
            <a:ext cx="1044575" cy="47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114"/>
          <p:cNvSpPr txBox="1">
            <a:spLocks noChangeArrowheads="1"/>
          </p:cNvSpPr>
          <p:nvPr/>
        </p:nvSpPr>
        <p:spPr bwMode="auto">
          <a:xfrm>
            <a:off x="2484438" y="3211513"/>
            <a:ext cx="15462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>
                <a:cs typeface="Times New Roman" charset="0"/>
              </a:rPr>
              <a:t>Instrument</a:t>
            </a:r>
          </a:p>
        </p:txBody>
      </p:sp>
      <p:pic>
        <p:nvPicPr>
          <p:cNvPr id="7" name="Picture 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92375"/>
            <a:ext cx="4889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5"/>
          <p:cNvSpPr txBox="1">
            <a:spLocks noChangeArrowheads="1"/>
          </p:cNvSpPr>
          <p:nvPr/>
        </p:nvSpPr>
        <p:spPr bwMode="auto">
          <a:xfrm>
            <a:off x="3325813" y="2654300"/>
            <a:ext cx="1128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 i="1"/>
              <a:t>Spectral data</a:t>
            </a:r>
          </a:p>
          <a:p>
            <a:pPr eaLnBrk="1" hangingPunct="1"/>
            <a:endParaRPr lang="en-US" sz="1200" i="1"/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1533525" y="2671763"/>
            <a:ext cx="1042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1200" i="1"/>
              <a:t>Radiance</a:t>
            </a:r>
            <a:endParaRPr lang="en-US" sz="1200" i="1"/>
          </a:p>
        </p:txBody>
      </p:sp>
      <p:cxnSp>
        <p:nvCxnSpPr>
          <p:cNvPr id="10" name="AutoShape 166"/>
          <p:cNvCxnSpPr>
            <a:cxnSpLocks noChangeShapeType="1"/>
            <a:endCxn id="8" idx="3"/>
          </p:cNvCxnSpPr>
          <p:nvPr/>
        </p:nvCxnSpPr>
        <p:spPr bwMode="auto">
          <a:xfrm flipV="1">
            <a:off x="3462338" y="2884488"/>
            <a:ext cx="992187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4532313" y="2422525"/>
            <a:ext cx="1047750" cy="952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200" dirty="0">
                <a:cs typeface="Arial" charset="0"/>
              </a:rPr>
              <a:t>Data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Pre-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Processing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156325" y="2419350"/>
            <a:ext cx="1047750" cy="952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200" dirty="0">
                <a:cs typeface="Arial" charset="0"/>
              </a:rPr>
              <a:t>Data</a:t>
            </a:r>
          </a:p>
          <a:p>
            <a:pPr algn="ctr">
              <a:defRPr/>
            </a:pPr>
            <a:r>
              <a:rPr lang="en-US" sz="1200" dirty="0">
                <a:cs typeface="Arial" charset="0"/>
              </a:rPr>
              <a:t>Analysis</a:t>
            </a:r>
          </a:p>
        </p:txBody>
      </p:sp>
      <p:cxnSp>
        <p:nvCxnSpPr>
          <p:cNvPr id="13" name="AutoShape 166"/>
          <p:cNvCxnSpPr>
            <a:cxnSpLocks noChangeShapeType="1"/>
            <a:stCxn id="11" idx="6"/>
            <a:endCxn id="12" idx="2"/>
          </p:cNvCxnSpPr>
          <p:nvPr/>
        </p:nvCxnSpPr>
        <p:spPr bwMode="auto">
          <a:xfrm flipV="1">
            <a:off x="5580063" y="2895600"/>
            <a:ext cx="57626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66"/>
          <p:cNvCxnSpPr>
            <a:cxnSpLocks noChangeShapeType="1"/>
          </p:cNvCxnSpPr>
          <p:nvPr/>
        </p:nvCxnSpPr>
        <p:spPr bwMode="auto">
          <a:xfrm flipV="1">
            <a:off x="7205663" y="2881313"/>
            <a:ext cx="57626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7956550" y="2711450"/>
            <a:ext cx="8016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Result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08400" y="1555750"/>
            <a:ext cx="3696383" cy="2087563"/>
          </a:xfrm>
          <a:prstGeom prst="rect">
            <a:avLst/>
          </a:prstGeom>
          <a:noFill/>
          <a:ln w="38100">
            <a:solidFill>
              <a:srgbClr val="3062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840163" y="1695450"/>
            <a:ext cx="19780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Spectral Database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38" y="3924428"/>
            <a:ext cx="941751" cy="671434"/>
          </a:xfrm>
          <a:prstGeom prst="rect">
            <a:avLst/>
          </a:prstGeom>
        </p:spPr>
      </p:pic>
      <p:sp>
        <p:nvSpPr>
          <p:cNvPr id="19" name="Folded Corner 18"/>
          <p:cNvSpPr/>
          <p:nvPr/>
        </p:nvSpPr>
        <p:spPr>
          <a:xfrm>
            <a:off x="2484438" y="4595862"/>
            <a:ext cx="841375" cy="461181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Metadata?</a:t>
            </a:r>
            <a:endParaRPr lang="en-US" sz="1000" dirty="0"/>
          </a:p>
        </p:txBody>
      </p:sp>
      <p:sp>
        <p:nvSpPr>
          <p:cNvPr id="20" name="Rectangular Callout 19"/>
          <p:cNvSpPr/>
          <p:nvPr/>
        </p:nvSpPr>
        <p:spPr>
          <a:xfrm>
            <a:off x="4819346" y="3843806"/>
            <a:ext cx="3776099" cy="1213237"/>
          </a:xfrm>
          <a:prstGeom prst="wedgeRectCallout">
            <a:avLst>
              <a:gd name="adj1" fmla="val -84081"/>
              <a:gd name="adj2" fmla="val 790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Optional Work: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Develop a data storage in e.g. HDF5, where spectrometer data and additional metadata can be stored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These data can then be imported by a new file reader into the spectral database SPECCHIO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08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48" y="190499"/>
            <a:ext cx="8229600" cy="857250"/>
          </a:xfrm>
        </p:spPr>
        <p:txBody>
          <a:bodyPr/>
          <a:lstStyle/>
          <a:p>
            <a:r>
              <a:rPr lang="en-US" dirty="0" smtClean="0"/>
              <a:t>SPECCHIO Architecture</a:t>
            </a:r>
            <a:endParaRPr lang="en-US" dirty="0"/>
          </a:p>
        </p:txBody>
      </p:sp>
      <p:sp>
        <p:nvSpPr>
          <p:cNvPr id="42" name="Rectangle 208" descr="5%"/>
          <p:cNvSpPr>
            <a:spLocks noChangeArrowheads="1"/>
          </p:cNvSpPr>
          <p:nvPr/>
        </p:nvSpPr>
        <p:spPr bwMode="auto">
          <a:xfrm>
            <a:off x="3875088" y="1047749"/>
            <a:ext cx="4932362" cy="25860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r>
              <a:rPr kumimoji="1" lang="en-NZ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SPECCHIO Server</a:t>
            </a:r>
          </a:p>
        </p:txBody>
      </p:sp>
      <p:pic>
        <p:nvPicPr>
          <p:cNvPr id="43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88" y="1209674"/>
            <a:ext cx="1079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207" descr="5%"/>
          <p:cNvSpPr>
            <a:spLocks noChangeArrowheads="1"/>
          </p:cNvSpPr>
          <p:nvPr/>
        </p:nvSpPr>
        <p:spPr bwMode="auto">
          <a:xfrm>
            <a:off x="4308475" y="1335087"/>
            <a:ext cx="1798638" cy="1584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Glassfish Application Server </a:t>
            </a: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&amp; Web Server 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sp>
        <p:nvSpPr>
          <p:cNvPr id="45" name="Rectangle 207" descr="5%"/>
          <p:cNvSpPr>
            <a:spLocks noChangeArrowheads="1"/>
          </p:cNvSpPr>
          <p:nvPr/>
        </p:nvSpPr>
        <p:spPr bwMode="auto">
          <a:xfrm>
            <a:off x="6829425" y="1206499"/>
            <a:ext cx="1798638" cy="18716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MySQL Database Server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sp>
        <p:nvSpPr>
          <p:cNvPr id="46" name="Rectangle 208" descr="5%"/>
          <p:cNvSpPr>
            <a:spLocks noChangeArrowheads="1"/>
          </p:cNvSpPr>
          <p:nvPr/>
        </p:nvSpPr>
        <p:spPr bwMode="auto">
          <a:xfrm>
            <a:off x="203200" y="1452562"/>
            <a:ext cx="3263900" cy="34766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r>
              <a:rPr kumimoji="1" lang="en-NZ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User</a:t>
            </a: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 </a:t>
            </a:r>
            <a:r>
              <a:rPr kumimoji="1" lang="en-NZ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Workstation</a:t>
            </a:r>
            <a:endParaRPr kumimoji="1" lang="en-US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grpSp>
        <p:nvGrpSpPr>
          <p:cNvPr id="47" name="Group 24"/>
          <p:cNvGrpSpPr>
            <a:grpSpLocks/>
          </p:cNvGrpSpPr>
          <p:nvPr/>
        </p:nvGrpSpPr>
        <p:grpSpPr bwMode="auto">
          <a:xfrm>
            <a:off x="4164013" y="1766887"/>
            <a:ext cx="288925" cy="792162"/>
            <a:chOff x="6419850" y="2768600"/>
            <a:chExt cx="288925" cy="792163"/>
          </a:xfrm>
        </p:grpSpPr>
        <p:sp>
          <p:nvSpPr>
            <p:cNvPr id="48" name="Rectangle 204"/>
            <p:cNvSpPr>
              <a:spLocks noChangeArrowheads="1"/>
            </p:cNvSpPr>
            <p:nvPr/>
          </p:nvSpPr>
          <p:spPr bwMode="auto">
            <a:xfrm>
              <a:off x="6419850" y="32718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Rectangle 205"/>
            <p:cNvSpPr>
              <a:spLocks noChangeArrowheads="1"/>
            </p:cNvSpPr>
            <p:nvPr/>
          </p:nvSpPr>
          <p:spPr bwMode="auto">
            <a:xfrm>
              <a:off x="6421437" y="28400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Rectangle 206"/>
            <p:cNvSpPr>
              <a:spLocks noChangeArrowheads="1"/>
            </p:cNvSpPr>
            <p:nvPr/>
          </p:nvSpPr>
          <p:spPr bwMode="auto">
            <a:xfrm>
              <a:off x="6421437" y="30559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Rectangle 209"/>
            <p:cNvSpPr>
              <a:spLocks noChangeArrowheads="1"/>
            </p:cNvSpPr>
            <p:nvPr/>
          </p:nvSpPr>
          <p:spPr bwMode="auto">
            <a:xfrm rot="16200000">
              <a:off x="6167438" y="3021012"/>
              <a:ext cx="792163" cy="287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</a:rPr>
                <a:t>HTTPS Port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endParaRPr>
            </a:p>
          </p:txBody>
        </p:sp>
      </p:grpSp>
      <p:sp>
        <p:nvSpPr>
          <p:cNvPr id="52" name="Rectangle 210"/>
          <p:cNvSpPr>
            <a:spLocks noChangeArrowheads="1"/>
          </p:cNvSpPr>
          <p:nvPr/>
        </p:nvSpPr>
        <p:spPr bwMode="auto">
          <a:xfrm>
            <a:off x="1498600" y="1597024"/>
            <a:ext cx="1611313" cy="1322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Java VM </a:t>
            </a:r>
            <a:r>
              <a: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(JRE 1.6)</a:t>
            </a: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sp>
        <p:nvSpPr>
          <p:cNvPr id="53" name="Rectangle 211"/>
          <p:cNvSpPr>
            <a:spLocks noChangeArrowheads="1"/>
          </p:cNvSpPr>
          <p:nvPr/>
        </p:nvSpPr>
        <p:spPr bwMode="auto">
          <a:xfrm>
            <a:off x="1714500" y="1762124"/>
            <a:ext cx="1177925" cy="3603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sz="1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SPECCHIO App</a:t>
            </a:r>
          </a:p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Pure Java</a:t>
            </a:r>
          </a:p>
        </p:txBody>
      </p:sp>
      <p:cxnSp>
        <p:nvCxnSpPr>
          <p:cNvPr id="54" name="AutoShape 212"/>
          <p:cNvCxnSpPr>
            <a:cxnSpLocks noChangeShapeType="1"/>
            <a:stCxn id="53" idx="3"/>
            <a:endCxn id="49" idx="1"/>
          </p:cNvCxnSpPr>
          <p:nvPr/>
        </p:nvCxnSpPr>
        <p:spPr bwMode="auto">
          <a:xfrm>
            <a:off x="2892425" y="1941512"/>
            <a:ext cx="1273175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AutoShape 213"/>
          <p:cNvCxnSpPr>
            <a:cxnSpLocks noChangeShapeType="1"/>
            <a:stCxn id="44" idx="3"/>
            <a:endCxn id="77" idx="0"/>
          </p:cNvCxnSpPr>
          <p:nvPr/>
        </p:nvCxnSpPr>
        <p:spPr bwMode="auto">
          <a:xfrm>
            <a:off x="6107113" y="2127249"/>
            <a:ext cx="547687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6" name="Group 22"/>
          <p:cNvGrpSpPr>
            <a:grpSpLocks/>
          </p:cNvGrpSpPr>
          <p:nvPr/>
        </p:nvGrpSpPr>
        <p:grpSpPr bwMode="auto">
          <a:xfrm>
            <a:off x="7189788" y="1954212"/>
            <a:ext cx="1084262" cy="733425"/>
            <a:chOff x="5076056" y="5589240"/>
            <a:chExt cx="1084262" cy="732259"/>
          </a:xfrm>
        </p:grpSpPr>
        <p:grpSp>
          <p:nvGrpSpPr>
            <p:cNvPr id="57" name="Group 21"/>
            <p:cNvGrpSpPr>
              <a:grpSpLocks/>
            </p:cNvGrpSpPr>
            <p:nvPr/>
          </p:nvGrpSpPr>
          <p:grpSpPr bwMode="auto">
            <a:xfrm>
              <a:off x="5076056" y="5589240"/>
              <a:ext cx="1084262" cy="732259"/>
              <a:chOff x="5076056" y="5589240"/>
              <a:chExt cx="1084262" cy="732259"/>
            </a:xfrm>
          </p:grpSpPr>
          <p:sp>
            <p:nvSpPr>
              <p:cNvPr id="59" name="Oval 216"/>
              <p:cNvSpPr>
                <a:spLocks noChangeArrowheads="1"/>
              </p:cNvSpPr>
              <p:nvPr/>
            </p:nvSpPr>
            <p:spPr bwMode="auto">
              <a:xfrm>
                <a:off x="5079231" y="5990019"/>
                <a:ext cx="1081087" cy="3314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217"/>
              <p:cNvSpPr>
                <a:spLocks noChangeArrowheads="1"/>
              </p:cNvSpPr>
              <p:nvPr/>
            </p:nvSpPr>
            <p:spPr bwMode="auto">
              <a:xfrm>
                <a:off x="5076056" y="5789052"/>
                <a:ext cx="1081087" cy="376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18"/>
              <p:cNvSpPr>
                <a:spLocks noChangeShapeType="1"/>
              </p:cNvSpPr>
              <p:nvPr/>
            </p:nvSpPr>
            <p:spPr bwMode="auto">
              <a:xfrm>
                <a:off x="5082406" y="5779812"/>
                <a:ext cx="0" cy="4007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219"/>
              <p:cNvSpPr>
                <a:spLocks noChangeShapeType="1"/>
              </p:cNvSpPr>
              <p:nvPr/>
            </p:nvSpPr>
            <p:spPr bwMode="auto">
              <a:xfrm>
                <a:off x="6157143" y="5765952"/>
                <a:ext cx="3175" cy="399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Oval 220"/>
              <p:cNvSpPr>
                <a:spLocks noChangeArrowheads="1"/>
              </p:cNvSpPr>
              <p:nvPr/>
            </p:nvSpPr>
            <p:spPr bwMode="auto">
              <a:xfrm>
                <a:off x="5076056" y="5589240"/>
                <a:ext cx="1081087" cy="33126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1" lang="en-US" sz="100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58" name="Text Box 221"/>
            <p:cNvSpPr txBox="1">
              <a:spLocks noChangeArrowheads="1"/>
            </p:cNvSpPr>
            <p:nvPr/>
          </p:nvSpPr>
          <p:spPr bwMode="auto">
            <a:xfrm>
              <a:off x="5222106" y="5888800"/>
              <a:ext cx="854075" cy="400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sz="10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SPECCHIO</a:t>
              </a:r>
            </a:p>
            <a:p>
              <a:pPr algn="ctr">
                <a:defRPr/>
              </a:pPr>
              <a:r>
                <a:rPr kumimoji="1" lang="en-US" sz="10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DB</a:t>
              </a:r>
            </a:p>
          </p:txBody>
        </p:sp>
      </p:grpSp>
      <p:sp>
        <p:nvSpPr>
          <p:cNvPr id="64" name="Rectangle 210"/>
          <p:cNvSpPr>
            <a:spLocks noChangeArrowheads="1"/>
          </p:cNvSpPr>
          <p:nvPr/>
        </p:nvSpPr>
        <p:spPr bwMode="auto">
          <a:xfrm>
            <a:off x="1500188" y="3105149"/>
            <a:ext cx="1584325" cy="1227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Higher Level Languages</a:t>
            </a: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</a:endParaRPr>
          </a:p>
        </p:txBody>
      </p:sp>
      <p:sp>
        <p:nvSpPr>
          <p:cNvPr id="65" name="Rectangle 211"/>
          <p:cNvSpPr>
            <a:spLocks noChangeArrowheads="1"/>
          </p:cNvSpPr>
          <p:nvPr/>
        </p:nvSpPr>
        <p:spPr bwMode="auto">
          <a:xfrm>
            <a:off x="1644650" y="3482974"/>
            <a:ext cx="1295400" cy="75088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sz="1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App</a:t>
            </a:r>
          </a:p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with SPECCHIO </a:t>
            </a:r>
          </a:p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Java</a:t>
            </a:r>
          </a:p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components</a:t>
            </a:r>
          </a:p>
        </p:txBody>
      </p:sp>
      <p:cxnSp>
        <p:nvCxnSpPr>
          <p:cNvPr id="66" name="AutoShape 235"/>
          <p:cNvCxnSpPr>
            <a:cxnSpLocks noChangeShapeType="1"/>
            <a:stCxn id="65" idx="3"/>
            <a:endCxn id="51" idx="0"/>
          </p:cNvCxnSpPr>
          <p:nvPr/>
        </p:nvCxnSpPr>
        <p:spPr bwMode="auto">
          <a:xfrm flipV="1">
            <a:off x="2940050" y="2162174"/>
            <a:ext cx="1223963" cy="16970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7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673349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812924"/>
            <a:ext cx="5619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98812"/>
            <a:ext cx="6223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3900487"/>
            <a:ext cx="7905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4190999"/>
            <a:ext cx="568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84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50987"/>
            <a:ext cx="1135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48"/>
          <p:cNvGrpSpPr>
            <a:grpSpLocks/>
          </p:cNvGrpSpPr>
          <p:nvPr/>
        </p:nvGrpSpPr>
        <p:grpSpPr bwMode="auto">
          <a:xfrm>
            <a:off x="6654800" y="1731962"/>
            <a:ext cx="288925" cy="792162"/>
            <a:chOff x="6419850" y="2768600"/>
            <a:chExt cx="288925" cy="792163"/>
          </a:xfrm>
        </p:grpSpPr>
        <p:sp>
          <p:nvSpPr>
            <p:cNvPr id="74" name="Rectangle 204"/>
            <p:cNvSpPr>
              <a:spLocks noChangeArrowheads="1"/>
            </p:cNvSpPr>
            <p:nvPr/>
          </p:nvSpPr>
          <p:spPr bwMode="auto">
            <a:xfrm>
              <a:off x="6410325" y="32718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/>
            </a:p>
          </p:txBody>
        </p:sp>
        <p:sp>
          <p:nvSpPr>
            <p:cNvPr id="75" name="Rectangle 205"/>
            <p:cNvSpPr>
              <a:spLocks noChangeArrowheads="1"/>
            </p:cNvSpPr>
            <p:nvPr/>
          </p:nvSpPr>
          <p:spPr bwMode="auto">
            <a:xfrm>
              <a:off x="6411913" y="28400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/>
            </a:p>
          </p:txBody>
        </p:sp>
        <p:sp>
          <p:nvSpPr>
            <p:cNvPr id="76" name="Rectangle 206"/>
            <p:cNvSpPr>
              <a:spLocks noChangeArrowheads="1"/>
            </p:cNvSpPr>
            <p:nvPr/>
          </p:nvSpPr>
          <p:spPr bwMode="auto">
            <a:xfrm>
              <a:off x="6411913" y="30559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/>
            </a:p>
          </p:txBody>
        </p:sp>
        <p:sp>
          <p:nvSpPr>
            <p:cNvPr id="77" name="Rectangle 209"/>
            <p:cNvSpPr>
              <a:spLocks noChangeArrowheads="1"/>
            </p:cNvSpPr>
            <p:nvPr/>
          </p:nvSpPr>
          <p:spPr bwMode="auto">
            <a:xfrm rot="16200000">
              <a:off x="6167438" y="3021013"/>
              <a:ext cx="792163" cy="287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</a:rPr>
                <a:t>Port 3306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endParaRPr>
            </a:p>
          </p:txBody>
        </p:sp>
      </p:grpSp>
      <p:pic>
        <p:nvPicPr>
          <p:cNvPr id="7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00" y="1330324"/>
            <a:ext cx="8382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" descr="SPECCHIO_Icon_High_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2255837"/>
            <a:ext cx="9556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65"/>
          <p:cNvSpPr txBox="1">
            <a:spLocks noChangeArrowheads="1"/>
          </p:cNvSpPr>
          <p:nvPr/>
        </p:nvSpPr>
        <p:spPr bwMode="auto">
          <a:xfrm>
            <a:off x="3875088" y="3859212"/>
            <a:ext cx="328136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SPECCHIO uses a client-server architecture (</a:t>
            </a:r>
            <a:r>
              <a:rPr lang="en-US" sz="1400" dirty="0" err="1"/>
              <a:t>RESTful</a:t>
            </a:r>
            <a:r>
              <a:rPr lang="en-US" sz="1400" dirty="0"/>
              <a:t>). Data between client and server are Java objects encoded in XML. The data transfer can be encrypted (HTTPS) if required.</a:t>
            </a:r>
          </a:p>
        </p:txBody>
      </p:sp>
    </p:spTree>
    <p:extLst>
      <p:ext uri="{BB962C8B-B14F-4D97-AF65-F5344CB8AC3E}">
        <p14:creationId xmlns:p14="http://schemas.microsoft.com/office/powerpoint/2010/main" val="84861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From my side:</a:t>
            </a:r>
          </a:p>
          <a:p>
            <a:r>
              <a:rPr lang="en-US" dirty="0" smtClean="0"/>
              <a:t>Time schedule? </a:t>
            </a:r>
          </a:p>
          <a:p>
            <a:r>
              <a:rPr lang="en-US" dirty="0" smtClean="0"/>
              <a:t>How many ASD spectrometers are needed for development and when are they required?</a:t>
            </a:r>
          </a:p>
          <a:p>
            <a:r>
              <a:rPr lang="en-US" dirty="0" smtClean="0"/>
              <a:t>Poster presentation at </a:t>
            </a:r>
            <a:r>
              <a:rPr lang="en-US" dirty="0" err="1" smtClean="0"/>
              <a:t>Earsel</a:t>
            </a:r>
            <a:r>
              <a:rPr lang="en-US" dirty="0"/>
              <a:t> SIG IS? </a:t>
            </a:r>
            <a:br>
              <a:rPr lang="en-US" dirty="0"/>
            </a:br>
            <a:r>
              <a:rPr lang="en-US" dirty="0">
                <a:hlinkClick r:id="rId2"/>
              </a:rPr>
              <a:t>http://www.earsel.org/SIG/IS/workshops/10-IS-Workshop/</a:t>
            </a:r>
            <a:r>
              <a:rPr lang="en-US" dirty="0" smtClean="0">
                <a:hlinkClick r:id="rId2"/>
              </a:rPr>
              <a:t>index.php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0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Einführung</a:t>
            </a:r>
            <a:r>
              <a:rPr lang="en-US" dirty="0"/>
              <a:t> der Remote Sensing Laboratories (10’)</a:t>
            </a:r>
          </a:p>
          <a:p>
            <a:r>
              <a:rPr lang="en-US" dirty="0" err="1" smtClean="0"/>
              <a:t>Einführung</a:t>
            </a:r>
            <a:r>
              <a:rPr lang="en-US" dirty="0" smtClean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Einsatz</a:t>
            </a:r>
            <a:r>
              <a:rPr lang="en-US" dirty="0"/>
              <a:t> von </a:t>
            </a:r>
            <a:r>
              <a:rPr lang="en-US" dirty="0" smtClean="0"/>
              <a:t>Spectral Ground Data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/>
              <a:t>Luft</a:t>
            </a:r>
            <a:r>
              <a:rPr lang="en-US" dirty="0"/>
              <a:t> und </a:t>
            </a:r>
            <a:r>
              <a:rPr lang="en-US" dirty="0" err="1"/>
              <a:t>Weltraum-gestützte</a:t>
            </a:r>
            <a:r>
              <a:rPr lang="en-US" dirty="0"/>
              <a:t> Sensor und </a:t>
            </a:r>
            <a:r>
              <a:rPr lang="en-US" dirty="0" err="1"/>
              <a:t>Produkt</a:t>
            </a:r>
            <a:r>
              <a:rPr lang="en-US" dirty="0"/>
              <a:t> Validation (10’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Recap: </a:t>
            </a:r>
            <a:r>
              <a:rPr lang="en-US" dirty="0" err="1" smtClean="0"/>
              <a:t>Ziel</a:t>
            </a:r>
            <a:r>
              <a:rPr lang="en-US" dirty="0" smtClean="0"/>
              <a:t> der </a:t>
            </a:r>
            <a:r>
              <a:rPr lang="en-US" dirty="0" err="1" smtClean="0"/>
              <a:t>Arbeit</a:t>
            </a:r>
            <a:endParaRPr lang="en-US" dirty="0" smtClean="0"/>
          </a:p>
          <a:p>
            <a:r>
              <a:rPr lang="en-US" dirty="0" err="1"/>
              <a:t>Praktische</a:t>
            </a:r>
            <a:r>
              <a:rPr lang="en-US" dirty="0"/>
              <a:t> Demonstration </a:t>
            </a:r>
            <a:r>
              <a:rPr lang="en-US" dirty="0" err="1"/>
              <a:t>eines</a:t>
            </a:r>
            <a:r>
              <a:rPr lang="en-US" dirty="0"/>
              <a:t> Spectrometers </a:t>
            </a:r>
            <a:r>
              <a:rPr lang="en-US" dirty="0" smtClean="0"/>
              <a:t>(30’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cess 3"/>
          <p:cNvSpPr/>
          <p:nvPr/>
        </p:nvSpPr>
        <p:spPr>
          <a:xfrm>
            <a:off x="3661533" y="11346"/>
            <a:ext cx="1600200" cy="5334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ea typeface="Arial" charset="0"/>
                <a:cs typeface="Arial" charset="0"/>
              </a:rPr>
              <a:t>Sensors</a:t>
            </a:r>
          </a:p>
        </p:txBody>
      </p:sp>
      <p:sp>
        <p:nvSpPr>
          <p:cNvPr id="5" name="Process 4"/>
          <p:cNvSpPr/>
          <p:nvPr/>
        </p:nvSpPr>
        <p:spPr>
          <a:xfrm>
            <a:off x="2442333" y="676288"/>
            <a:ext cx="1600200" cy="5334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ea typeface="Arial" charset="0"/>
                <a:cs typeface="Arial" charset="0"/>
              </a:rPr>
              <a:t>Active</a:t>
            </a:r>
          </a:p>
        </p:txBody>
      </p:sp>
      <p:sp>
        <p:nvSpPr>
          <p:cNvPr id="6" name="Process 5"/>
          <p:cNvSpPr/>
          <p:nvPr/>
        </p:nvSpPr>
        <p:spPr>
          <a:xfrm>
            <a:off x="4804533" y="676288"/>
            <a:ext cx="1600200" cy="5334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ea typeface="Arial" charset="0"/>
                <a:cs typeface="Arial" charset="0"/>
              </a:rPr>
              <a:t>Passive</a:t>
            </a:r>
          </a:p>
        </p:txBody>
      </p:sp>
      <p:cxnSp>
        <p:nvCxnSpPr>
          <p:cNvPr id="7" name="Straight Connector 6"/>
          <p:cNvCxnSpPr>
            <a:stCxn id="4" idx="2"/>
            <a:endCxn id="5" idx="0"/>
          </p:cNvCxnSpPr>
          <p:nvPr/>
        </p:nvCxnSpPr>
        <p:spPr>
          <a:xfrm flipH="1">
            <a:off x="3242433" y="544746"/>
            <a:ext cx="1219200" cy="13154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6" idx="0"/>
          </p:cNvCxnSpPr>
          <p:nvPr/>
        </p:nvCxnSpPr>
        <p:spPr>
          <a:xfrm>
            <a:off x="4461633" y="544746"/>
            <a:ext cx="1143000" cy="13154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173796" y="1367989"/>
            <a:ext cx="200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cs typeface="Arial" charset="0"/>
              </a:rPr>
              <a:t>SAR </a:t>
            </a:r>
          </a:p>
          <a:p>
            <a:pPr algn="ctr" eaLnBrk="1" hangingPunct="1"/>
            <a:r>
              <a:rPr lang="en-US" sz="1200">
                <a:cs typeface="Arial" charset="0"/>
              </a:rPr>
              <a:t>(Synthetic Aperture Radar)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4956933" y="1520389"/>
            <a:ext cx="1223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cs typeface="Arial" charset="0"/>
              </a:rPr>
              <a:t>VIS-NIR-SWIR</a:t>
            </a: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2899533" y="1520389"/>
            <a:ext cx="646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cs typeface="Arial" charset="0"/>
              </a:rPr>
              <a:t>LIDAR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7471533" y="1520389"/>
            <a:ext cx="44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cs typeface="Arial" charset="0"/>
              </a:rPr>
              <a:t>TIR</a:t>
            </a:r>
          </a:p>
        </p:txBody>
      </p:sp>
      <p:sp>
        <p:nvSpPr>
          <p:cNvPr id="13" name="Process 12"/>
          <p:cNvSpPr/>
          <p:nvPr/>
        </p:nvSpPr>
        <p:spPr>
          <a:xfrm>
            <a:off x="232533" y="1367989"/>
            <a:ext cx="1905000" cy="533400"/>
          </a:xfrm>
          <a:prstGeom prst="flowChartProcess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14" name="Process 13"/>
          <p:cNvSpPr/>
          <p:nvPr/>
        </p:nvSpPr>
        <p:spPr>
          <a:xfrm>
            <a:off x="2518533" y="1367989"/>
            <a:ext cx="1447800" cy="533400"/>
          </a:xfrm>
          <a:prstGeom prst="flowChartProcess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15" name="Process 14"/>
          <p:cNvSpPr/>
          <p:nvPr/>
        </p:nvSpPr>
        <p:spPr>
          <a:xfrm>
            <a:off x="4880733" y="1367989"/>
            <a:ext cx="1447800" cy="533400"/>
          </a:xfrm>
          <a:prstGeom prst="flowChartProcess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16" name="Process 15"/>
          <p:cNvSpPr/>
          <p:nvPr/>
        </p:nvSpPr>
        <p:spPr>
          <a:xfrm>
            <a:off x="6938133" y="1367989"/>
            <a:ext cx="1447800" cy="5334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>
            <a:stCxn id="5" idx="2"/>
            <a:endCxn id="13" idx="0"/>
          </p:cNvCxnSpPr>
          <p:nvPr/>
        </p:nvCxnSpPr>
        <p:spPr>
          <a:xfrm flipH="1">
            <a:off x="1185033" y="1209688"/>
            <a:ext cx="2057400" cy="15830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  <a:endCxn id="14" idx="0"/>
          </p:cNvCxnSpPr>
          <p:nvPr/>
        </p:nvCxnSpPr>
        <p:spPr>
          <a:xfrm>
            <a:off x="3242433" y="1209688"/>
            <a:ext cx="0" cy="15830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  <a:endCxn id="15" idx="0"/>
          </p:cNvCxnSpPr>
          <p:nvPr/>
        </p:nvCxnSpPr>
        <p:spPr>
          <a:xfrm>
            <a:off x="5604633" y="1209688"/>
            <a:ext cx="0" cy="15830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2"/>
            <a:endCxn id="16" idx="0"/>
          </p:cNvCxnSpPr>
          <p:nvPr/>
        </p:nvCxnSpPr>
        <p:spPr>
          <a:xfrm>
            <a:off x="5604633" y="1209688"/>
            <a:ext cx="2057400" cy="15830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33" y="3196789"/>
            <a:ext cx="162560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156333" y="4644589"/>
            <a:ext cx="228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>
                <a:cs typeface="Arial" charset="0"/>
              </a:rPr>
              <a:t>The Pentagon</a:t>
            </a:r>
          </a:p>
          <a:p>
            <a:r>
              <a:rPr lang="en-US" sz="800">
                <a:cs typeface="Arial" charset="0"/>
              </a:rPr>
              <a:t>www.thespacereview.com/article/790/1</a:t>
            </a:r>
          </a:p>
        </p:txBody>
      </p: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156333" y="2104589"/>
            <a:ext cx="23272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cs typeface="Arial" charset="0"/>
              </a:rPr>
              <a:t>+ day &amp; night &amp; all weather</a:t>
            </a:r>
          </a:p>
          <a:p>
            <a:pPr eaLnBrk="1" hangingPunct="1"/>
            <a:r>
              <a:rPr lang="en-US" sz="1200">
                <a:cs typeface="Arial" charset="0"/>
              </a:rPr>
              <a:t>+ speed measurement possible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processing difficult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interpretation difficult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 only 1 layer (black/white)</a:t>
            </a:r>
          </a:p>
        </p:txBody>
      </p:sp>
      <p:sp>
        <p:nvSpPr>
          <p:cNvPr id="24" name="TextBox 35"/>
          <p:cNvSpPr txBox="1">
            <a:spLocks noChangeArrowheads="1"/>
          </p:cNvSpPr>
          <p:nvPr/>
        </p:nvSpPr>
        <p:spPr bwMode="auto">
          <a:xfrm>
            <a:off x="2442333" y="2129989"/>
            <a:ext cx="15954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cs typeface="Arial" charset="0"/>
              </a:rPr>
              <a:t>+ day &amp; night</a:t>
            </a:r>
          </a:p>
          <a:p>
            <a:pPr eaLnBrk="1" hangingPunct="1"/>
            <a:r>
              <a:rPr lang="en-US" sz="1200">
                <a:cs typeface="Arial" charset="0"/>
              </a:rPr>
              <a:t>+ high precision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weather dependent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time intensive</a:t>
            </a:r>
          </a:p>
        </p:txBody>
      </p:sp>
      <p:pic>
        <p:nvPicPr>
          <p:cNvPr id="25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33" y="3239652"/>
            <a:ext cx="1828800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2289933" y="4657289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>
                <a:cs typeface="Arial" charset="0"/>
              </a:rPr>
              <a:t>World Trade Centre: Ground zero</a:t>
            </a:r>
          </a:p>
          <a:p>
            <a:r>
              <a:rPr lang="en-US" sz="800">
                <a:cs typeface="Arial" charset="0"/>
              </a:rPr>
              <a:t>http://imaging.geocomm.com/gallery/</a:t>
            </a:r>
            <a:br>
              <a:rPr lang="en-US" sz="800">
                <a:cs typeface="Arial" charset="0"/>
              </a:rPr>
            </a:br>
            <a:r>
              <a:rPr lang="en-US" sz="800">
                <a:cs typeface="Arial" charset="0"/>
              </a:rPr>
              <a:t>wtc-lidar092701-overview.jpg</a:t>
            </a:r>
          </a:p>
        </p:txBody>
      </p:sp>
      <p:pic>
        <p:nvPicPr>
          <p:cNvPr id="27" name="Picture 22" descr="http://www.globalsecurity.org/military/world/afghanistan/images/ik_darunta_overview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33" y="3120589"/>
            <a:ext cx="18478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41"/>
          <p:cNvSpPr txBox="1">
            <a:spLocks noChangeArrowheads="1"/>
          </p:cNvSpPr>
          <p:nvPr/>
        </p:nvSpPr>
        <p:spPr bwMode="auto">
          <a:xfrm>
            <a:off x="4728333" y="2129989"/>
            <a:ext cx="15954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cs typeface="Arial" charset="0"/>
              </a:rPr>
              <a:t>+ &gt; 1 colour layer</a:t>
            </a:r>
          </a:p>
          <a:p>
            <a:pPr eaLnBrk="1" hangingPunct="1"/>
            <a:r>
              <a:rPr lang="en-US" sz="1200">
                <a:cs typeface="Arial" charset="0"/>
              </a:rPr>
              <a:t>+ easy interpretation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weather dependent</a:t>
            </a:r>
          </a:p>
          <a:p>
            <a:pPr eaLnBrk="1" hangingPunct="1">
              <a:buFontTx/>
              <a:buChar char="-"/>
            </a:pPr>
            <a:r>
              <a:rPr lang="en-US" sz="1200">
                <a:cs typeface="Arial" charset="0"/>
              </a:rPr>
              <a:t> day only</a:t>
            </a:r>
          </a:p>
        </p:txBody>
      </p:sp>
      <p:sp>
        <p:nvSpPr>
          <p:cNvPr id="29" name="Rectangle 42"/>
          <p:cNvSpPr>
            <a:spLocks noChangeArrowheads="1"/>
          </p:cNvSpPr>
          <p:nvPr/>
        </p:nvSpPr>
        <p:spPr bwMode="auto">
          <a:xfrm>
            <a:off x="4575933" y="4720789"/>
            <a:ext cx="1905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NZ" sz="800">
                <a:cs typeface="Arial" charset="0"/>
              </a:rPr>
              <a:t>www.globalsecurity.org/military/world/afghanistan/darunta.htm </a:t>
            </a:r>
            <a:endParaRPr lang="en-US" sz="800">
              <a:cs typeface="Arial" charset="0"/>
            </a:endParaRPr>
          </a:p>
        </p:txBody>
      </p:sp>
      <p:pic>
        <p:nvPicPr>
          <p:cNvPr id="30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33" y="3095189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45"/>
          <p:cNvSpPr>
            <a:spLocks noChangeArrowheads="1"/>
          </p:cNvSpPr>
          <p:nvPr/>
        </p:nvSpPr>
        <p:spPr bwMode="auto">
          <a:xfrm>
            <a:off x="6938133" y="4716027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>
                <a:cs typeface="Arial" charset="0"/>
              </a:rPr>
              <a:t>Mt Etna eruption</a:t>
            </a:r>
          </a:p>
          <a:p>
            <a:r>
              <a:rPr lang="en-US" sz="800">
                <a:cs typeface="Arial" charset="0"/>
              </a:rPr>
              <a:t>http://www.atsr.rl.ac.uk/images/sample/atsr-2/index.shtml</a:t>
            </a:r>
          </a:p>
        </p:txBody>
      </p:sp>
      <p:sp>
        <p:nvSpPr>
          <p:cNvPr id="32" name="TextBox 46"/>
          <p:cNvSpPr txBox="1">
            <a:spLocks noChangeArrowheads="1"/>
          </p:cNvSpPr>
          <p:nvPr/>
        </p:nvSpPr>
        <p:spPr bwMode="auto">
          <a:xfrm>
            <a:off x="6885746" y="2129989"/>
            <a:ext cx="23383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cs typeface="Arial" charset="0"/>
              </a:rPr>
              <a:t>+ &gt; 1 </a:t>
            </a:r>
            <a:r>
              <a:rPr lang="en-US" sz="1200" dirty="0" err="1">
                <a:cs typeface="Arial" charset="0"/>
              </a:rPr>
              <a:t>colour</a:t>
            </a:r>
            <a:r>
              <a:rPr lang="en-US" sz="1200" dirty="0">
                <a:cs typeface="Arial" charset="0"/>
              </a:rPr>
              <a:t> layer</a:t>
            </a:r>
          </a:p>
          <a:p>
            <a:pPr eaLnBrk="1" hangingPunct="1"/>
            <a:r>
              <a:rPr lang="en-US" sz="1200" dirty="0">
                <a:cs typeface="Arial" charset="0"/>
              </a:rPr>
              <a:t>+ day &amp; night</a:t>
            </a:r>
          </a:p>
          <a:p>
            <a:pPr eaLnBrk="1" hangingPunct="1"/>
            <a:r>
              <a:rPr lang="en-US" sz="1200" dirty="0">
                <a:cs typeface="Arial" charset="0"/>
              </a:rPr>
              <a:t>- temperature extraction difficult</a:t>
            </a:r>
          </a:p>
          <a:p>
            <a:pPr eaLnBrk="1" hangingPunct="1">
              <a:buFontTx/>
              <a:buChar char="-"/>
            </a:pPr>
            <a:r>
              <a:rPr lang="en-US" sz="1200" dirty="0">
                <a:cs typeface="Arial" charset="0"/>
              </a:rPr>
              <a:t> weather dependent</a:t>
            </a:r>
          </a:p>
        </p:txBody>
      </p:sp>
    </p:spTree>
    <p:extLst>
      <p:ext uri="{BB962C8B-B14F-4D97-AF65-F5344CB8AC3E}">
        <p14:creationId xmlns:p14="http://schemas.microsoft.com/office/powerpoint/2010/main" val="7305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88" y="85734"/>
            <a:ext cx="8229600" cy="857250"/>
          </a:xfrm>
        </p:spPr>
        <p:txBody>
          <a:bodyPr/>
          <a:lstStyle/>
          <a:p>
            <a:r>
              <a:rPr lang="en-GB" dirty="0">
                <a:latin typeface="Arial" charset="0"/>
                <a:ea typeface="ＭＳ Ｐゴシック" charset="0"/>
              </a:rPr>
              <a:t>Electromagnetic waves </a:t>
            </a:r>
            <a:r>
              <a:rPr lang="en-GB" dirty="0" smtClean="0">
                <a:latin typeface="Arial" charset="0"/>
                <a:ea typeface="ＭＳ Ｐゴシック" charset="0"/>
              </a:rPr>
              <a:t/>
            </a:r>
            <a:br>
              <a:rPr lang="en-GB" dirty="0" smtClean="0">
                <a:latin typeface="Arial" charset="0"/>
                <a:ea typeface="ＭＳ Ｐゴシック" charset="0"/>
              </a:rPr>
            </a:br>
            <a:r>
              <a:rPr lang="en-GB" dirty="0" smtClean="0">
                <a:latin typeface="Arial" charset="0"/>
                <a:ea typeface="ＭＳ Ｐゴシック" charset="0"/>
              </a:rPr>
              <a:t>and </a:t>
            </a:r>
            <a:r>
              <a:rPr lang="en-GB" dirty="0">
                <a:latin typeface="Arial" charset="0"/>
                <a:ea typeface="ＭＳ Ｐゴシック" charset="0"/>
              </a:rPr>
              <a:t>the atmosphere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933450"/>
            <a:ext cx="47244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62" y="2871787"/>
            <a:ext cx="54864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58525" y="2871787"/>
            <a:ext cx="228600" cy="1981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7600" y="2871787"/>
            <a:ext cx="347662" cy="1981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92062" y="2871787"/>
            <a:ext cx="838200" cy="2000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5194987" y="4324350"/>
            <a:ext cx="9683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cs typeface="Arial" charset="0"/>
              </a:rPr>
              <a:t>VIS-NIR-SWIR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 rot="16200000">
            <a:off x="5477563" y="4330699"/>
            <a:ext cx="9017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cs typeface="Arial" charset="0"/>
              </a:rPr>
              <a:t>TIR (Thermal)</a:t>
            </a: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7192062" y="4262437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cs typeface="Arial" charset="0"/>
              </a:rPr>
              <a:t>Radar</a:t>
            </a:r>
          </a:p>
          <a:p>
            <a:pPr eaLnBrk="1" hangingPunct="1"/>
            <a:r>
              <a:rPr lang="en-US" sz="900">
                <a:cs typeface="Arial" charset="0"/>
              </a:rPr>
              <a:t>(Microwaves)</a:t>
            </a:r>
          </a:p>
        </p:txBody>
      </p:sp>
    </p:spTree>
    <p:extLst>
      <p:ext uri="{BB962C8B-B14F-4D97-AF65-F5344CB8AC3E}">
        <p14:creationId xmlns:p14="http://schemas.microsoft.com/office/powerpoint/2010/main" val="385225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490"/>
            <a:ext cx="8229600" cy="857250"/>
          </a:xfrm>
        </p:spPr>
        <p:txBody>
          <a:bodyPr/>
          <a:lstStyle/>
          <a:p>
            <a:r>
              <a:rPr lang="en-US" dirty="0" err="1" smtClean="0"/>
              <a:t>Spectroradiometry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0" y="924247"/>
            <a:ext cx="7632631" cy="415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94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Imaging Spectrometers</a:t>
            </a:r>
            <a:endParaRPr lang="en-US" dirty="0"/>
          </a:p>
        </p:txBody>
      </p:sp>
      <p:pic>
        <p:nvPicPr>
          <p:cNvPr id="4" name="Picture 3" descr="hyp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54" y="875675"/>
            <a:ext cx="5525946" cy="410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348038" y="6465902"/>
            <a:ext cx="12172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kumimoji="1" lang="en-US" sz="1200">
                <a:latin typeface="Helvetica" charset="0"/>
              </a:rPr>
              <a:t>Source: www.apex-esa.org</a:t>
            </a: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54" y="3222880"/>
            <a:ext cx="1717869" cy="139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57200" y="1160260"/>
            <a:ext cx="174923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Visible Light:</a:t>
            </a:r>
          </a:p>
          <a:p>
            <a:pPr eaLnBrk="1" hangingPunct="1"/>
            <a:r>
              <a:rPr lang="en-US" dirty="0"/>
              <a:t>400 – 700 nm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APEX:</a:t>
            </a:r>
          </a:p>
          <a:p>
            <a:pPr eaLnBrk="1" hangingPunct="1"/>
            <a:r>
              <a:rPr lang="en-US" dirty="0"/>
              <a:t>380 – 2500 nm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1925" y="3826667"/>
            <a:ext cx="156282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CH" sz="1600" dirty="0" err="1"/>
              <a:t>Diffraction</a:t>
            </a:r>
            <a:r>
              <a:rPr lang="de-CH" sz="1600" dirty="0"/>
              <a:t> </a:t>
            </a:r>
            <a:r>
              <a:rPr lang="de-CH" sz="1600" dirty="0" err="1"/>
              <a:t>of</a:t>
            </a:r>
            <a:r>
              <a:rPr lang="de-CH" sz="1600" dirty="0"/>
              <a:t> light </a:t>
            </a:r>
            <a:r>
              <a:rPr lang="de-CH" sz="1600" dirty="0" err="1"/>
              <a:t>by</a:t>
            </a:r>
            <a:r>
              <a:rPr lang="de-CH" sz="1600" dirty="0"/>
              <a:t> </a:t>
            </a:r>
            <a:r>
              <a:rPr lang="de-CH" sz="1600" dirty="0" err="1"/>
              <a:t>prism</a:t>
            </a:r>
            <a:endParaRPr lang="de-CH" sz="1600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635376" y="854184"/>
            <a:ext cx="244401" cy="31550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wrap="none" lIns="0" tIns="0" rIns="0" bIns="0"/>
          <a:lstStyle/>
          <a:p>
            <a:endParaRPr lang="en-US">
              <a:cs typeface="Arial" charset="0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490913" y="950612"/>
            <a:ext cx="473527" cy="434976"/>
          </a:xfrm>
          <a:custGeom>
            <a:avLst/>
            <a:gdLst>
              <a:gd name="T0" fmla="*/ 0 w 786809"/>
              <a:gd name="T1" fmla="*/ 446568 h 595628"/>
              <a:gd name="T2" fmla="*/ 95693 w 786809"/>
              <a:gd name="T3" fmla="*/ 499730 h 595628"/>
              <a:gd name="T4" fmla="*/ 116958 w 786809"/>
              <a:gd name="T5" fmla="*/ 520996 h 595628"/>
              <a:gd name="T6" fmla="*/ 180753 w 786809"/>
              <a:gd name="T7" fmla="*/ 542261 h 595628"/>
              <a:gd name="T8" fmla="*/ 212651 w 786809"/>
              <a:gd name="T9" fmla="*/ 552893 h 595628"/>
              <a:gd name="T10" fmla="*/ 244548 w 786809"/>
              <a:gd name="T11" fmla="*/ 574158 h 595628"/>
              <a:gd name="T12" fmla="*/ 510362 w 786809"/>
              <a:gd name="T13" fmla="*/ 574158 h 595628"/>
              <a:gd name="T14" fmla="*/ 574158 w 786809"/>
              <a:gd name="T15" fmla="*/ 531628 h 595628"/>
              <a:gd name="T16" fmla="*/ 606055 w 786809"/>
              <a:gd name="T17" fmla="*/ 510363 h 595628"/>
              <a:gd name="T18" fmla="*/ 627321 w 786809"/>
              <a:gd name="T19" fmla="*/ 489098 h 595628"/>
              <a:gd name="T20" fmla="*/ 691116 w 786809"/>
              <a:gd name="T21" fmla="*/ 446568 h 595628"/>
              <a:gd name="T22" fmla="*/ 733646 w 786809"/>
              <a:gd name="T23" fmla="*/ 382772 h 595628"/>
              <a:gd name="T24" fmla="*/ 765544 w 786809"/>
              <a:gd name="T25" fmla="*/ 287079 h 595628"/>
              <a:gd name="T26" fmla="*/ 776176 w 786809"/>
              <a:gd name="T27" fmla="*/ 255182 h 595628"/>
              <a:gd name="T28" fmla="*/ 786809 w 786809"/>
              <a:gd name="T29" fmla="*/ 223284 h 595628"/>
              <a:gd name="T30" fmla="*/ 776176 w 786809"/>
              <a:gd name="T31" fmla="*/ 106326 h 595628"/>
              <a:gd name="T32" fmla="*/ 765544 w 786809"/>
              <a:gd name="T33" fmla="*/ 74428 h 595628"/>
              <a:gd name="T34" fmla="*/ 765544 w 786809"/>
              <a:gd name="T35" fmla="*/ 0 h 59562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86809" h="595628">
                <a:moveTo>
                  <a:pt x="0" y="446568"/>
                </a:moveTo>
                <a:cubicBezTo>
                  <a:pt x="49729" y="463144"/>
                  <a:pt x="37198" y="455859"/>
                  <a:pt x="95693" y="499730"/>
                </a:cubicBezTo>
                <a:cubicBezTo>
                  <a:pt x="103713" y="505745"/>
                  <a:pt x="107992" y="516513"/>
                  <a:pt x="116958" y="520996"/>
                </a:cubicBezTo>
                <a:cubicBezTo>
                  <a:pt x="137007" y="531021"/>
                  <a:pt x="159488" y="535173"/>
                  <a:pt x="180753" y="542261"/>
                </a:cubicBezTo>
                <a:lnTo>
                  <a:pt x="212651" y="552893"/>
                </a:lnTo>
                <a:cubicBezTo>
                  <a:pt x="223283" y="559981"/>
                  <a:pt x="231898" y="572351"/>
                  <a:pt x="244548" y="574158"/>
                </a:cubicBezTo>
                <a:cubicBezTo>
                  <a:pt x="394834" y="595628"/>
                  <a:pt x="398618" y="590122"/>
                  <a:pt x="510362" y="574158"/>
                </a:cubicBezTo>
                <a:lnTo>
                  <a:pt x="574158" y="531628"/>
                </a:lnTo>
                <a:cubicBezTo>
                  <a:pt x="584790" y="524540"/>
                  <a:pt x="597019" y="519399"/>
                  <a:pt x="606055" y="510363"/>
                </a:cubicBezTo>
                <a:cubicBezTo>
                  <a:pt x="613144" y="503275"/>
                  <a:pt x="619301" y="495113"/>
                  <a:pt x="627321" y="489098"/>
                </a:cubicBezTo>
                <a:cubicBezTo>
                  <a:pt x="647767" y="473764"/>
                  <a:pt x="691116" y="446568"/>
                  <a:pt x="691116" y="446568"/>
                </a:cubicBezTo>
                <a:cubicBezTo>
                  <a:pt x="705293" y="425303"/>
                  <a:pt x="725564" y="407018"/>
                  <a:pt x="733646" y="382772"/>
                </a:cubicBezTo>
                <a:lnTo>
                  <a:pt x="765544" y="287079"/>
                </a:lnTo>
                <a:lnTo>
                  <a:pt x="776176" y="255182"/>
                </a:lnTo>
                <a:lnTo>
                  <a:pt x="786809" y="223284"/>
                </a:lnTo>
                <a:cubicBezTo>
                  <a:pt x="783265" y="184298"/>
                  <a:pt x="781712" y="145079"/>
                  <a:pt x="776176" y="106326"/>
                </a:cubicBezTo>
                <a:cubicBezTo>
                  <a:pt x="774591" y="95231"/>
                  <a:pt x="766659" y="85580"/>
                  <a:pt x="765544" y="74428"/>
                </a:cubicBezTo>
                <a:cubicBezTo>
                  <a:pt x="763076" y="49742"/>
                  <a:pt x="765544" y="24809"/>
                  <a:pt x="765544" y="0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711576" y="1235212"/>
            <a:ext cx="170889" cy="61476"/>
          </a:xfrm>
          <a:custGeom>
            <a:avLst/>
            <a:gdLst>
              <a:gd name="T0" fmla="*/ 0 w 283175"/>
              <a:gd name="T1" fmla="*/ 0 h 85060"/>
              <a:gd name="T2" fmla="*/ 21266 w 283175"/>
              <a:gd name="T3" fmla="*/ 31898 h 85060"/>
              <a:gd name="T4" fmla="*/ 116959 w 283175"/>
              <a:gd name="T5" fmla="*/ 85060 h 85060"/>
              <a:gd name="T6" fmla="*/ 212652 w 283175"/>
              <a:gd name="T7" fmla="*/ 74428 h 85060"/>
              <a:gd name="T8" fmla="*/ 255182 w 283175"/>
              <a:gd name="T9" fmla="*/ 63795 h 850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175" h="85060">
                <a:moveTo>
                  <a:pt x="0" y="0"/>
                </a:moveTo>
                <a:cubicBezTo>
                  <a:pt x="7089" y="10633"/>
                  <a:pt x="11649" y="23483"/>
                  <a:pt x="21266" y="31898"/>
                </a:cubicBezTo>
                <a:cubicBezTo>
                  <a:pt x="66265" y="71272"/>
                  <a:pt x="73147" y="70457"/>
                  <a:pt x="116959" y="85060"/>
                </a:cubicBezTo>
                <a:cubicBezTo>
                  <a:pt x="148857" y="81516"/>
                  <a:pt x="180995" y="79704"/>
                  <a:pt x="212652" y="74428"/>
                </a:cubicBezTo>
                <a:cubicBezTo>
                  <a:pt x="283175" y="62674"/>
                  <a:pt x="222189" y="63795"/>
                  <a:pt x="255182" y="63795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048127" y="957542"/>
            <a:ext cx="74466" cy="216909"/>
          </a:xfrm>
          <a:custGeom>
            <a:avLst/>
            <a:gdLst>
              <a:gd name="T0" fmla="*/ 0 w 124214"/>
              <a:gd name="T1" fmla="*/ 297712 h 297712"/>
              <a:gd name="T2" fmla="*/ 63795 w 124214"/>
              <a:gd name="T3" fmla="*/ 255182 h 297712"/>
              <a:gd name="T4" fmla="*/ 106326 w 124214"/>
              <a:gd name="T5" fmla="*/ 202019 h 297712"/>
              <a:gd name="T6" fmla="*/ 106326 w 124214"/>
              <a:gd name="T7" fmla="*/ 10633 h 297712"/>
              <a:gd name="T8" fmla="*/ 95693 w 124214"/>
              <a:gd name="T9" fmla="*/ 0 h 2977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214" h="297712">
                <a:moveTo>
                  <a:pt x="0" y="297712"/>
                </a:moveTo>
                <a:cubicBezTo>
                  <a:pt x="21265" y="283535"/>
                  <a:pt x="49618" y="276447"/>
                  <a:pt x="63795" y="255182"/>
                </a:cubicBezTo>
                <a:cubicBezTo>
                  <a:pt x="90621" y="214943"/>
                  <a:pt x="76024" y="232320"/>
                  <a:pt x="106326" y="202019"/>
                </a:cubicBezTo>
                <a:cubicBezTo>
                  <a:pt x="121213" y="112695"/>
                  <a:pt x="124214" y="126909"/>
                  <a:pt x="106326" y="10633"/>
                </a:cubicBezTo>
                <a:cubicBezTo>
                  <a:pt x="105564" y="5679"/>
                  <a:pt x="99237" y="3544"/>
                  <a:pt x="95693" y="0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cxnSp>
        <p:nvCxnSpPr>
          <p:cNvPr id="14" name="Straight Arrow Connector 16"/>
          <p:cNvCxnSpPr>
            <a:cxnSpLocks noChangeShapeType="1"/>
          </p:cNvCxnSpPr>
          <p:nvPr/>
        </p:nvCxnSpPr>
        <p:spPr bwMode="auto">
          <a:xfrm>
            <a:off x="3635376" y="1212551"/>
            <a:ext cx="487217" cy="873763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5" name="Straight Arrow Connector 18"/>
          <p:cNvCxnSpPr>
            <a:cxnSpLocks noChangeShapeType="1"/>
            <a:stCxn id="11" idx="12"/>
          </p:cNvCxnSpPr>
          <p:nvPr/>
        </p:nvCxnSpPr>
        <p:spPr bwMode="auto">
          <a:xfrm>
            <a:off x="3951642" y="1160260"/>
            <a:ext cx="459477" cy="597232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19" name="Date Placeholder 17"/>
          <p:cNvSpPr>
            <a:spLocks noGrp="1"/>
          </p:cNvSpPr>
          <p:nvPr>
            <p:ph type="dt" sz="quarter" idx="10"/>
          </p:nvPr>
        </p:nvSpPr>
        <p:spPr>
          <a:xfrm>
            <a:off x="161925" y="6421079"/>
            <a:ext cx="562313" cy="1577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cs typeface="Arial" charset="0"/>
              </a:rPr>
              <a:t>6/5/11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7451725" y="6435366"/>
            <a:ext cx="476391" cy="1577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cs typeface="Arial" charset="0"/>
              </a:rPr>
              <a:t>Page </a:t>
            </a:r>
            <a:fld id="{CD7A58C7-5A82-1741-B6C7-DBA30C514451}" type="slidenum">
              <a:rPr lang="en-US" sz="1000">
                <a:cs typeface="Arial" charset="0"/>
              </a:rPr>
              <a:pPr eaLnBrk="1" hangingPunct="1"/>
              <a:t>6</a:t>
            </a:fld>
            <a:endParaRPr lang="en-US" sz="10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4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072"/>
            <a:ext cx="8229600" cy="857250"/>
          </a:xfrm>
        </p:spPr>
        <p:txBody>
          <a:bodyPr/>
          <a:lstStyle/>
          <a:p>
            <a:r>
              <a:rPr lang="en-US" dirty="0" smtClean="0"/>
              <a:t>Image Cube Example</a:t>
            </a:r>
            <a:endParaRPr lang="en-US" dirty="0"/>
          </a:p>
        </p:txBody>
      </p:sp>
      <p:pic>
        <p:nvPicPr>
          <p:cNvPr id="4" name="Picture 10" descr="BRSHT090622_a081c_calibr_cube000_subset_3D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2" y="954322"/>
            <a:ext cx="3889496" cy="359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311155" y="4808103"/>
            <a:ext cx="76946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200" dirty="0">
                <a:cs typeface="Arial" charset="0"/>
              </a:rPr>
              <a:t>Image source: APEX Airborne Prism Experiment, 2009, Belgian Coast, processed by RSL, University of Zurich </a:t>
            </a:r>
          </a:p>
        </p:txBody>
      </p:sp>
    </p:spTree>
    <p:extLst>
      <p:ext uri="{BB962C8B-B14F-4D97-AF65-F5344CB8AC3E}">
        <p14:creationId xmlns:p14="http://schemas.microsoft.com/office/powerpoint/2010/main" val="84456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3925"/>
            <a:ext cx="8229600" cy="85725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Spectral Analysis Basics</a:t>
            </a:r>
            <a:endParaRPr lang="en-US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249238" y="4398563"/>
            <a:ext cx="84375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Assumption: Each material has a unique spectral signature, enabling its identification.</a:t>
            </a:r>
          </a:p>
        </p:txBody>
      </p:sp>
      <p:pic>
        <p:nvPicPr>
          <p:cNvPr id="6" name="Picture 2" descr="\\ad.geo.unizh.ch\home\myhome\desktop\pl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17" y="989955"/>
            <a:ext cx="5063429" cy="331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5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829"/>
            <a:ext cx="8229600" cy="857250"/>
          </a:xfrm>
        </p:spPr>
        <p:txBody>
          <a:bodyPr/>
          <a:lstStyle/>
          <a:p>
            <a:r>
              <a:rPr lang="en-US" dirty="0" smtClean="0"/>
              <a:t>Product Validation / Calibration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47" y="839062"/>
            <a:ext cx="5744634" cy="41860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2647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486</Words>
  <Application>Microsoft Macintosh PowerPoint</Application>
  <PresentationFormat>On-screen Show (16:9)</PresentationFormat>
  <Paragraphs>174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ASD Mobile Interface - Kickoff</vt:lpstr>
      <vt:lpstr>Agenda</vt:lpstr>
      <vt:lpstr>PowerPoint Presentation</vt:lpstr>
      <vt:lpstr>Electromagnetic waves  and the atmosphere</vt:lpstr>
      <vt:lpstr>Spectroradiometry</vt:lpstr>
      <vt:lpstr>Imaging Spectrometers</vt:lpstr>
      <vt:lpstr>Image Cube Example</vt:lpstr>
      <vt:lpstr>Spectral Analysis Basics</vt:lpstr>
      <vt:lpstr>Product Validation / Calibration</vt:lpstr>
      <vt:lpstr>Product Validation / Calibration</vt:lpstr>
      <vt:lpstr>Data Flow Field Spectroscopy</vt:lpstr>
      <vt:lpstr>Recap: Ziel der Arbeit </vt:lpstr>
      <vt:lpstr>Field Spectroradiometer Demo</vt:lpstr>
      <vt:lpstr>Data Flow Field Spectroscopy</vt:lpstr>
      <vt:lpstr>SPECCHIO Architecture</vt:lpstr>
      <vt:lpstr>Questions</vt:lpstr>
    </vt:vector>
  </TitlesOfParts>
  <Company>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Hueni</dc:creator>
  <cp:lastModifiedBy>Andy Hueni</cp:lastModifiedBy>
  <cp:revision>60</cp:revision>
  <dcterms:created xsi:type="dcterms:W3CDTF">2016-08-19T17:12:53Z</dcterms:created>
  <dcterms:modified xsi:type="dcterms:W3CDTF">2016-09-20T13:10:27Z</dcterms:modified>
</cp:coreProperties>
</file>